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13"/>
  </p:notesMasterIdLst>
  <p:sldIdLst>
    <p:sldId id="333" r:id="rId2"/>
    <p:sldId id="444" r:id="rId3"/>
    <p:sldId id="438" r:id="rId4"/>
    <p:sldId id="441" r:id="rId5"/>
    <p:sldId id="437" r:id="rId6"/>
    <p:sldId id="439" r:id="rId7"/>
    <p:sldId id="440" r:id="rId8"/>
    <p:sldId id="442" r:id="rId9"/>
    <p:sldId id="407" r:id="rId10"/>
    <p:sldId id="445" r:id="rId11"/>
    <p:sldId id="425" r:id="rId12"/>
  </p:sldIdLst>
  <p:sldSz cx="12192000" cy="6858000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E2C500"/>
    <a:srgbClr val="5AA6A2"/>
    <a:srgbClr val="A5501B"/>
    <a:srgbClr val="DAE8B6"/>
    <a:srgbClr val="FF99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44" autoAdjust="0"/>
    <p:restoredTop sz="90785" autoAdjust="0"/>
  </p:normalViewPr>
  <p:slideViewPr>
    <p:cSldViewPr snapToGrid="0">
      <p:cViewPr>
        <p:scale>
          <a:sx n="73" d="100"/>
          <a:sy n="73" d="100"/>
        </p:scale>
        <p:origin x="-492" y="1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9CF84B-C11E-416F-9334-C2CB7CABA741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710"/>
            <a:ext cx="5438775" cy="4466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C26FD-D028-4213-8A3D-7EE591F75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896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CC26FD-D028-4213-8A3D-7EE591F7588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486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just" rtl="0" eaLnBrk="1" fontAlgn="t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200" b="0" i="0" u="none" strike="noStrike" dirty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1200" b="0" i="0" u="none" strike="noStrike" dirty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1200" b="0" i="0" u="none" strike="noStrike" dirty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1200" b="0" i="0" u="none" strike="noStrike" dirty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sz="1200" b="0" i="0" u="none" strike="noStrike" dirty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1200" b="0" i="0" u="none" strike="noStrike" dirty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1200" b="0" i="0" u="none" strike="noStrike" dirty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1200" b="0" i="0" u="none" strike="noStrike" dirty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1200" b="0" i="0" u="none" strike="noStrike" dirty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1200" b="0" i="0" u="none" strike="noStrike" dirty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1200" b="0" i="0" u="none" strike="noStrike" dirty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1200" b="0" i="0" u="none" strike="noStrike" dirty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1200" b="0" i="0" u="none" strike="noStrike" dirty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endParaRPr lang="ru-RU" sz="1200" b="0" i="0" u="none" strike="noStrike" dirty="0">
              <a:effectLst/>
              <a:latin typeface="Arial" panose="020B0604020202020204" pitchFamily="34" charset="0"/>
            </a:endParaRPr>
          </a:p>
          <a:p>
            <a:pPr marL="0" algn="just" rtl="0" eaLnBrk="1" fontAlgn="t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7-8</a:t>
            </a:r>
            <a:endParaRPr lang="ru-RU" sz="1200" b="0" i="0" u="none" strike="noStrike" dirty="0">
              <a:effectLst/>
              <a:latin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C26FD-D028-4213-8A3D-7EE591F7588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341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E89C06-4E12-4B65-957C-09070176EF4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8A7244-CBF2-4EDF-ABFB-914D2CBF12C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E52736-EDA3-4399-9DAA-00F21FA62E4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4B808-DE83-4EB4-B13F-856F2051E3C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EFE086-ED69-4E67-97D1-2770BB77E8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A66EA2-1123-48DD-8C64-BDB161BB9B5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3AF19D-6F77-40CD-995A-84626D45D4D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C42E54-56BF-4C78-88C6-524670BE57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0FE29A-885B-4BFA-BDF5-7354240CAD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45D346-BDE5-48BA-8CD6-A16C9821D7A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pPr>
              <a:defRPr/>
            </a:pPr>
            <a:fld id="{A1BD9196-3256-45E9-BC97-07D9DE1A73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8BFC2CE4-F110-41E9-9391-2451A68512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301723"/>
            <a:ext cx="9144000" cy="43011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</a:rPr>
              <a:t/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4000" b="1" dirty="0">
                <a:solidFill>
                  <a:schemeClr val="tx1"/>
                </a:solidFill>
              </a:rPr>
              <a:t/>
            </a:r>
            <a:br>
              <a:rPr lang="ru-RU" sz="4000" b="1" dirty="0">
                <a:solidFill>
                  <a:schemeClr val="tx1"/>
                </a:solidFill>
              </a:rPr>
            </a:b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275644"/>
            <a:ext cx="10972800" cy="485052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	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2726" y="6305483"/>
            <a:ext cx="11852217" cy="467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49234" y="1020649"/>
            <a:ext cx="1029353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7848" y="607649"/>
            <a:ext cx="12004152" cy="4497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463550" algn="ctr">
              <a:lnSpc>
                <a:spcPct val="71400"/>
              </a:lnSpc>
              <a:spcBef>
                <a:spcPts val="1055"/>
              </a:spcBef>
            </a:pPr>
            <a:endParaRPr lang="ru-RU" sz="4400" b="1" dirty="0">
              <a:latin typeface="Georgia"/>
              <a:cs typeface="Georgia"/>
            </a:endParaRPr>
          </a:p>
          <a:p>
            <a:pPr marR="461645" algn="ctr">
              <a:lnSpc>
                <a:spcPct val="100000"/>
              </a:lnSpc>
              <a:spcBef>
                <a:spcPts val="1445"/>
              </a:spcBef>
            </a:pPr>
            <a:r>
              <a:rPr lang="ru-RU" sz="4400" dirty="0">
                <a:solidFill>
                  <a:srgbClr val="C00000"/>
                </a:solidFill>
              </a:rPr>
              <a:t>«О результатах работы по формированию функциональной грамотности в 2021-2022 учебном году. </a:t>
            </a:r>
            <a:r>
              <a:rPr lang="ru-RU" sz="4400" b="1" spc="-225" dirty="0">
                <a:solidFill>
                  <a:srgbClr val="C00000"/>
                </a:solidFill>
                <a:latin typeface="Georgia"/>
              </a:rPr>
              <a:t>»</a:t>
            </a:r>
            <a:endParaRPr lang="en-US" sz="4400" b="1" spc="-225" dirty="0">
              <a:solidFill>
                <a:srgbClr val="C00000"/>
              </a:solidFill>
              <a:latin typeface="Georgia"/>
              <a:cs typeface="Georgia"/>
            </a:endParaRPr>
          </a:p>
          <a:p>
            <a:pPr marR="461645" algn="ctr">
              <a:lnSpc>
                <a:spcPct val="100000"/>
              </a:lnSpc>
              <a:spcBef>
                <a:spcPts val="1445"/>
              </a:spcBef>
            </a:pPr>
            <a:endParaRPr lang="ru-RU" sz="4400" b="1" spc="-225" dirty="0">
              <a:solidFill>
                <a:srgbClr val="0033CC"/>
              </a:solidFill>
              <a:latin typeface="Georgia"/>
              <a:cs typeface="Georgia"/>
            </a:endParaRPr>
          </a:p>
          <a:p>
            <a:pPr marR="461645" algn="ctr">
              <a:lnSpc>
                <a:spcPct val="100000"/>
              </a:lnSpc>
              <a:spcBef>
                <a:spcPts val="1445"/>
              </a:spcBef>
            </a:pPr>
            <a:r>
              <a:rPr lang="ru-RU" sz="4400" b="1" dirty="0">
                <a:latin typeface="Georgia"/>
                <a:cs typeface="Georgia"/>
              </a:rPr>
              <a:t>МБОУ СОШ </a:t>
            </a:r>
            <a:r>
              <a:rPr lang="ru-RU" sz="4400" b="1" dirty="0" err="1">
                <a:latin typeface="Georgia"/>
                <a:cs typeface="Georgia"/>
              </a:rPr>
              <a:t>с.Шарипово</a:t>
            </a:r>
            <a:endParaRPr lang="ru-RU" sz="4400" b="1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546130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DA8A1A-5C9C-487B-9F51-CCA07A6AE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3632605-22F4-44AD-A8EE-26BB5BB39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Процент  выполнения на РЭШ составил – </a:t>
            </a:r>
          </a:p>
          <a:p>
            <a:pPr algn="ctr"/>
            <a:r>
              <a:rPr lang="ru-RU" sz="4000" dirty="0"/>
              <a:t>90 %</a:t>
            </a:r>
          </a:p>
        </p:txBody>
      </p:sp>
    </p:spTree>
    <p:extLst>
      <p:ext uri="{BB962C8B-B14F-4D97-AF65-F5344CB8AC3E}">
        <p14:creationId xmlns:p14="http://schemas.microsoft.com/office/powerpoint/2010/main" val="997960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6" name="Пятиугольник 55"/>
          <p:cNvSpPr/>
          <p:nvPr/>
        </p:nvSpPr>
        <p:spPr>
          <a:xfrm flipH="1">
            <a:off x="1733895" y="1935480"/>
            <a:ext cx="7503735" cy="1809948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0000"/>
                </a:solidFill>
              </a:rPr>
              <a:t>средний уровень  – 80% ,</a:t>
            </a:r>
            <a:br>
              <a:rPr lang="ru-RU" sz="3600" dirty="0">
                <a:solidFill>
                  <a:srgbClr val="FF0000"/>
                </a:solidFill>
              </a:rPr>
            </a:br>
            <a:endParaRPr lang="ru-RU" sz="2800" dirty="0"/>
          </a:p>
        </p:txBody>
      </p:sp>
      <p:sp>
        <p:nvSpPr>
          <p:cNvPr id="58" name="Пятиугольник 57"/>
          <p:cNvSpPr/>
          <p:nvPr/>
        </p:nvSpPr>
        <p:spPr>
          <a:xfrm flipH="1">
            <a:off x="1818734" y="4199856"/>
            <a:ext cx="7418896" cy="193756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FF0000"/>
                </a:solidFill>
              </a:rPr>
              <a:t>низкий уровень –20%</a:t>
            </a:r>
            <a:br>
              <a:rPr lang="ru-RU" sz="3200" dirty="0">
                <a:solidFill>
                  <a:srgbClr val="FF0000"/>
                </a:solidFill>
              </a:rPr>
            </a:br>
            <a:endParaRPr lang="ru-RU" sz="3200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22034DEF-F6D0-46C5-926D-CA198DB4A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dirty="0">
                <a:solidFill>
                  <a:srgbClr val="FF0000"/>
                </a:solidFill>
              </a:rPr>
              <a:t>По данным результатам выполнения заданий по ФГ 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1327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90B8CF-4FCF-4372-A535-6952C3E83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28CA18F-2ADF-4BEB-B1E8-8ADFB6C6B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sz="3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МБОУ СОШ </a:t>
            </a:r>
            <a:r>
              <a:rPr lang="ru-RU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с.Шарипово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2021-2022 учебном году на платформе РЭШ </a:t>
            </a:r>
            <a:r>
              <a:rPr lang="ru-RU" sz="36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работали 11 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учителей с обучающимися по 6 компонентам ФГ</a:t>
            </a:r>
          </a:p>
          <a:p>
            <a:pPr algn="ctr"/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КПК по ФГ прошли -3 учителя</a:t>
            </a:r>
            <a:endParaRPr lang="ru-RU" sz="3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0241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DA3E34-6D79-447B-B02C-F53697F05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Читательская грамотность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9D0254B6-F864-43BF-9F3E-CE8962226F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183135"/>
              </p:ext>
            </p:extLst>
          </p:nvPr>
        </p:nvGraphicFramePr>
        <p:xfrm>
          <a:off x="1196009" y="2195984"/>
          <a:ext cx="9422294" cy="41414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0693">
                  <a:extLst>
                    <a:ext uri="{9D8B030D-6E8A-4147-A177-3AD203B41FA5}">
                      <a16:colId xmlns:a16="http://schemas.microsoft.com/office/drawing/2014/main" xmlns="" val="1273515944"/>
                    </a:ext>
                  </a:extLst>
                </a:gridCol>
                <a:gridCol w="1352194">
                  <a:extLst>
                    <a:ext uri="{9D8B030D-6E8A-4147-A177-3AD203B41FA5}">
                      <a16:colId xmlns:a16="http://schemas.microsoft.com/office/drawing/2014/main" xmlns="" val="543488010"/>
                    </a:ext>
                  </a:extLst>
                </a:gridCol>
                <a:gridCol w="1343581">
                  <a:extLst>
                    <a:ext uri="{9D8B030D-6E8A-4147-A177-3AD203B41FA5}">
                      <a16:colId xmlns:a16="http://schemas.microsoft.com/office/drawing/2014/main" xmlns="" val="116863862"/>
                    </a:ext>
                  </a:extLst>
                </a:gridCol>
                <a:gridCol w="1386645">
                  <a:extLst>
                    <a:ext uri="{9D8B030D-6E8A-4147-A177-3AD203B41FA5}">
                      <a16:colId xmlns:a16="http://schemas.microsoft.com/office/drawing/2014/main" xmlns="" val="1909970103"/>
                    </a:ext>
                  </a:extLst>
                </a:gridCol>
                <a:gridCol w="1257454">
                  <a:extLst>
                    <a:ext uri="{9D8B030D-6E8A-4147-A177-3AD203B41FA5}">
                      <a16:colId xmlns:a16="http://schemas.microsoft.com/office/drawing/2014/main" xmlns="" val="2152187856"/>
                    </a:ext>
                  </a:extLst>
                </a:gridCol>
                <a:gridCol w="1257454">
                  <a:extLst>
                    <a:ext uri="{9D8B030D-6E8A-4147-A177-3AD203B41FA5}">
                      <a16:colId xmlns:a16="http://schemas.microsoft.com/office/drawing/2014/main" xmlns="" val="784539679"/>
                    </a:ext>
                  </a:extLst>
                </a:gridCol>
                <a:gridCol w="2084273">
                  <a:extLst>
                    <a:ext uri="{9D8B030D-6E8A-4147-A177-3AD203B41FA5}">
                      <a16:colId xmlns:a16="http://schemas.microsoft.com/office/drawing/2014/main" xmlns="" val="1204524773"/>
                    </a:ext>
                  </a:extLst>
                </a:gridCol>
              </a:tblGrid>
              <a:tr h="15081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№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ФГ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Создано мероприятий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Количество обучающихся , выполнивших работы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Классы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,%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Учитель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29761651"/>
                  </a:ext>
                </a:extLst>
              </a:tr>
              <a:tr h="314685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Читательская грамотность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Тагирова А.М.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59584206"/>
                  </a:ext>
                </a:extLst>
              </a:tr>
              <a:tr h="468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Ахметзянов Х.Р.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Алхузина Г.А.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3664356"/>
                  </a:ext>
                </a:extLst>
              </a:tr>
              <a:tr h="3146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Тагирова А.М.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22327848"/>
                  </a:ext>
                </a:extLst>
              </a:tr>
              <a:tr h="3356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 err="1">
                          <a:effectLst/>
                        </a:rPr>
                        <a:t>Хазиева</a:t>
                      </a:r>
                      <a:r>
                        <a:rPr lang="ru-RU" sz="1800" dirty="0">
                          <a:effectLst/>
                        </a:rPr>
                        <a:t> А.И.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56329734"/>
                  </a:ext>
                </a:extLst>
              </a:tr>
              <a:tr h="3356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7-8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313674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523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E34788-F19D-4F6A-8683-5AFAF7079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Математическая грамотность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D852F2EB-F095-4CBF-BB53-596755D7EF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7418327"/>
              </p:ext>
            </p:extLst>
          </p:nvPr>
        </p:nvGraphicFramePr>
        <p:xfrm>
          <a:off x="815009" y="2047460"/>
          <a:ext cx="10575236" cy="44238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6591">
                  <a:extLst>
                    <a:ext uri="{9D8B030D-6E8A-4147-A177-3AD203B41FA5}">
                      <a16:colId xmlns:a16="http://schemas.microsoft.com/office/drawing/2014/main" xmlns="" val="1175443298"/>
                    </a:ext>
                  </a:extLst>
                </a:gridCol>
                <a:gridCol w="2360746">
                  <a:extLst>
                    <a:ext uri="{9D8B030D-6E8A-4147-A177-3AD203B41FA5}">
                      <a16:colId xmlns:a16="http://schemas.microsoft.com/office/drawing/2014/main" xmlns="" val="1959287645"/>
                    </a:ext>
                  </a:extLst>
                </a:gridCol>
                <a:gridCol w="1443687">
                  <a:extLst>
                    <a:ext uri="{9D8B030D-6E8A-4147-A177-3AD203B41FA5}">
                      <a16:colId xmlns:a16="http://schemas.microsoft.com/office/drawing/2014/main" xmlns="" val="3817774065"/>
                    </a:ext>
                  </a:extLst>
                </a:gridCol>
                <a:gridCol w="1443687">
                  <a:extLst>
                    <a:ext uri="{9D8B030D-6E8A-4147-A177-3AD203B41FA5}">
                      <a16:colId xmlns:a16="http://schemas.microsoft.com/office/drawing/2014/main" xmlns="" val="877845642"/>
                    </a:ext>
                  </a:extLst>
                </a:gridCol>
                <a:gridCol w="1171294">
                  <a:extLst>
                    <a:ext uri="{9D8B030D-6E8A-4147-A177-3AD203B41FA5}">
                      <a16:colId xmlns:a16="http://schemas.microsoft.com/office/drawing/2014/main" xmlns="" val="59706927"/>
                    </a:ext>
                  </a:extLst>
                </a:gridCol>
                <a:gridCol w="1244840">
                  <a:extLst>
                    <a:ext uri="{9D8B030D-6E8A-4147-A177-3AD203B41FA5}">
                      <a16:colId xmlns:a16="http://schemas.microsoft.com/office/drawing/2014/main" xmlns="" val="4087317439"/>
                    </a:ext>
                  </a:extLst>
                </a:gridCol>
                <a:gridCol w="1244840">
                  <a:extLst>
                    <a:ext uri="{9D8B030D-6E8A-4147-A177-3AD203B41FA5}">
                      <a16:colId xmlns:a16="http://schemas.microsoft.com/office/drawing/2014/main" xmlns="" val="3479631703"/>
                    </a:ext>
                  </a:extLst>
                </a:gridCol>
                <a:gridCol w="1109551">
                  <a:extLst>
                    <a:ext uri="{9D8B030D-6E8A-4147-A177-3AD203B41FA5}">
                      <a16:colId xmlns:a16="http://schemas.microsoft.com/office/drawing/2014/main" xmlns="" val="4060672637"/>
                    </a:ext>
                  </a:extLst>
                </a:gridCol>
              </a:tblGrid>
              <a:tr h="17174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№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ФГ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Создано мероприятий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Количество обучающихся , выполнивших работы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Классы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Выполнение ,%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Учитель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Должность 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12684932"/>
                  </a:ext>
                </a:extLst>
              </a:tr>
              <a:tr h="727764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Математическая грамотность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20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7-9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 err="1">
                          <a:effectLst/>
                        </a:rPr>
                        <a:t>Мусалимова</a:t>
                      </a:r>
                      <a:r>
                        <a:rPr lang="ru-RU" sz="1800" dirty="0">
                          <a:effectLst/>
                        </a:rPr>
                        <a:t> Д.Г.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Учитель математики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80034132"/>
                  </a:ext>
                </a:extLst>
              </a:tr>
              <a:tr h="7277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12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8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Арсланова Г.Г.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Учитель математики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2578107"/>
                  </a:ext>
                </a:extLst>
              </a:tr>
              <a:tr h="3227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32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7-9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193147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0655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6F06D2-9B0E-42FA-9274-39F1E0743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Естественнонаучная грамотность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777EFB7E-623E-43F6-9227-8C640A5E26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2416546"/>
              </p:ext>
            </p:extLst>
          </p:nvPr>
        </p:nvGraphicFramePr>
        <p:xfrm>
          <a:off x="609599" y="2226364"/>
          <a:ext cx="10740886" cy="41075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17656">
                  <a:extLst>
                    <a:ext uri="{9D8B030D-6E8A-4147-A177-3AD203B41FA5}">
                      <a16:colId xmlns:a16="http://schemas.microsoft.com/office/drawing/2014/main" xmlns="" val="1127609731"/>
                    </a:ext>
                  </a:extLst>
                </a:gridCol>
                <a:gridCol w="1682231">
                  <a:extLst>
                    <a:ext uri="{9D8B030D-6E8A-4147-A177-3AD203B41FA5}">
                      <a16:colId xmlns:a16="http://schemas.microsoft.com/office/drawing/2014/main" xmlns="" val="1792609066"/>
                    </a:ext>
                  </a:extLst>
                </a:gridCol>
                <a:gridCol w="1682231">
                  <a:extLst>
                    <a:ext uri="{9D8B030D-6E8A-4147-A177-3AD203B41FA5}">
                      <a16:colId xmlns:a16="http://schemas.microsoft.com/office/drawing/2014/main" xmlns="" val="647206246"/>
                    </a:ext>
                  </a:extLst>
                </a:gridCol>
                <a:gridCol w="1364829">
                  <a:extLst>
                    <a:ext uri="{9D8B030D-6E8A-4147-A177-3AD203B41FA5}">
                      <a16:colId xmlns:a16="http://schemas.microsoft.com/office/drawing/2014/main" xmlns="" val="1329622935"/>
                    </a:ext>
                  </a:extLst>
                </a:gridCol>
                <a:gridCol w="1450527">
                  <a:extLst>
                    <a:ext uri="{9D8B030D-6E8A-4147-A177-3AD203B41FA5}">
                      <a16:colId xmlns:a16="http://schemas.microsoft.com/office/drawing/2014/main" xmlns="" val="481053381"/>
                    </a:ext>
                  </a:extLst>
                </a:gridCol>
                <a:gridCol w="1450527">
                  <a:extLst>
                    <a:ext uri="{9D8B030D-6E8A-4147-A177-3AD203B41FA5}">
                      <a16:colId xmlns:a16="http://schemas.microsoft.com/office/drawing/2014/main" xmlns="" val="211748502"/>
                    </a:ext>
                  </a:extLst>
                </a:gridCol>
                <a:gridCol w="1292885">
                  <a:extLst>
                    <a:ext uri="{9D8B030D-6E8A-4147-A177-3AD203B41FA5}">
                      <a16:colId xmlns:a16="http://schemas.microsoft.com/office/drawing/2014/main" xmlns="" val="1240594114"/>
                    </a:ext>
                  </a:extLst>
                </a:gridCol>
              </a:tblGrid>
              <a:tr h="12195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ФГ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Создано мероприятий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Количество обучающихся , выполнивших работы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Классы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Выполнение ,%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Учитель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Должность 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03863620"/>
                  </a:ext>
                </a:extLst>
              </a:tr>
              <a:tr h="972745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Естественно научная грамотность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16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8-9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100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Мирсаитова А.Р. 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 err="1">
                          <a:effectLst/>
                        </a:rPr>
                        <a:t>Минигалиева</a:t>
                      </a:r>
                      <a:r>
                        <a:rPr lang="ru-RU" sz="1800" dirty="0">
                          <a:effectLst/>
                        </a:rPr>
                        <a:t> Г.В.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Учитель географии, биологии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52190288"/>
                  </a:ext>
                </a:extLst>
              </a:tr>
              <a:tr h="725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13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8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Хазиева А.И.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Учитель технологии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6012032"/>
                  </a:ext>
                </a:extLst>
              </a:tr>
              <a:tr h="3219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29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8-9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369071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4378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DF41BB-9E0C-4F84-BAB6-7CB6924F6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Финансовая грамотность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12297B6A-2B08-4F13-921B-D25092C8D6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2980725"/>
              </p:ext>
            </p:extLst>
          </p:nvPr>
        </p:nvGraphicFramePr>
        <p:xfrm>
          <a:off x="775251" y="1928192"/>
          <a:ext cx="10684564" cy="44267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8497">
                  <a:extLst>
                    <a:ext uri="{9D8B030D-6E8A-4147-A177-3AD203B41FA5}">
                      <a16:colId xmlns:a16="http://schemas.microsoft.com/office/drawing/2014/main" xmlns="" val="3825388575"/>
                    </a:ext>
                  </a:extLst>
                </a:gridCol>
                <a:gridCol w="1603037">
                  <a:extLst>
                    <a:ext uri="{9D8B030D-6E8A-4147-A177-3AD203B41FA5}">
                      <a16:colId xmlns:a16="http://schemas.microsoft.com/office/drawing/2014/main" xmlns="" val="2650295808"/>
                    </a:ext>
                  </a:extLst>
                </a:gridCol>
                <a:gridCol w="1673410">
                  <a:extLst>
                    <a:ext uri="{9D8B030D-6E8A-4147-A177-3AD203B41FA5}">
                      <a16:colId xmlns:a16="http://schemas.microsoft.com/office/drawing/2014/main" xmlns="" val="1835480388"/>
                    </a:ext>
                  </a:extLst>
                </a:gridCol>
                <a:gridCol w="1357672">
                  <a:extLst>
                    <a:ext uri="{9D8B030D-6E8A-4147-A177-3AD203B41FA5}">
                      <a16:colId xmlns:a16="http://schemas.microsoft.com/office/drawing/2014/main" xmlns="" val="1590858812"/>
                    </a:ext>
                  </a:extLst>
                </a:gridCol>
                <a:gridCol w="1442921">
                  <a:extLst>
                    <a:ext uri="{9D8B030D-6E8A-4147-A177-3AD203B41FA5}">
                      <a16:colId xmlns:a16="http://schemas.microsoft.com/office/drawing/2014/main" xmlns="" val="2654355193"/>
                    </a:ext>
                  </a:extLst>
                </a:gridCol>
                <a:gridCol w="1442921">
                  <a:extLst>
                    <a:ext uri="{9D8B030D-6E8A-4147-A177-3AD203B41FA5}">
                      <a16:colId xmlns:a16="http://schemas.microsoft.com/office/drawing/2014/main" xmlns="" val="658688587"/>
                    </a:ext>
                  </a:extLst>
                </a:gridCol>
                <a:gridCol w="1286106">
                  <a:extLst>
                    <a:ext uri="{9D8B030D-6E8A-4147-A177-3AD203B41FA5}">
                      <a16:colId xmlns:a16="http://schemas.microsoft.com/office/drawing/2014/main" xmlns="" val="4079352886"/>
                    </a:ext>
                  </a:extLst>
                </a:gridCol>
              </a:tblGrid>
              <a:tr h="12336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ФГ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Создано мероприятий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Количество обучающихся , выполнивших работы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Классы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Выполнение ,%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Учитель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Должность 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32745034"/>
                  </a:ext>
                </a:extLst>
              </a:tr>
              <a:tr h="734351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Финансовая грамотность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7-9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Мусалимова Д.Г.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Учитель математики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43272602"/>
                  </a:ext>
                </a:extLst>
              </a:tr>
              <a:tr h="12336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8-9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100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МирсаитовА.М., Янбухтина Ю.Р.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Учитель истории, ОБЖ, Педагог-психолог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25766576"/>
                  </a:ext>
                </a:extLst>
              </a:tr>
              <a:tr h="3256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>
                          <a:effectLst/>
                        </a:rPr>
                        <a:t>7-9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100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57221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8238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87521B-497D-4742-8CF8-C7C77180B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Глобальные компетенции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E8369D87-E854-43E7-874D-C3249171CE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8294999"/>
              </p:ext>
            </p:extLst>
          </p:nvPr>
        </p:nvGraphicFramePr>
        <p:xfrm>
          <a:off x="864705" y="1967947"/>
          <a:ext cx="10495720" cy="48862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7947">
                  <a:extLst>
                    <a:ext uri="{9D8B030D-6E8A-4147-A177-3AD203B41FA5}">
                      <a16:colId xmlns:a16="http://schemas.microsoft.com/office/drawing/2014/main" xmlns="" val="3136157806"/>
                    </a:ext>
                  </a:extLst>
                </a:gridCol>
                <a:gridCol w="1639795">
                  <a:extLst>
                    <a:ext uri="{9D8B030D-6E8A-4147-A177-3AD203B41FA5}">
                      <a16:colId xmlns:a16="http://schemas.microsoft.com/office/drawing/2014/main" xmlns="" val="1891148500"/>
                    </a:ext>
                  </a:extLst>
                </a:gridCol>
                <a:gridCol w="1550751">
                  <a:extLst>
                    <a:ext uri="{9D8B030D-6E8A-4147-A177-3AD203B41FA5}">
                      <a16:colId xmlns:a16="http://schemas.microsoft.com/office/drawing/2014/main" xmlns="" val="3023470529"/>
                    </a:ext>
                  </a:extLst>
                </a:gridCol>
                <a:gridCol w="1332758">
                  <a:extLst>
                    <a:ext uri="{9D8B030D-6E8A-4147-A177-3AD203B41FA5}">
                      <a16:colId xmlns:a16="http://schemas.microsoft.com/office/drawing/2014/main" xmlns="" val="1260210759"/>
                    </a:ext>
                  </a:extLst>
                </a:gridCol>
                <a:gridCol w="1370983">
                  <a:extLst>
                    <a:ext uri="{9D8B030D-6E8A-4147-A177-3AD203B41FA5}">
                      <a16:colId xmlns:a16="http://schemas.microsoft.com/office/drawing/2014/main" xmlns="" val="2726929777"/>
                    </a:ext>
                  </a:extLst>
                </a:gridCol>
                <a:gridCol w="1370983">
                  <a:extLst>
                    <a:ext uri="{9D8B030D-6E8A-4147-A177-3AD203B41FA5}">
                      <a16:colId xmlns:a16="http://schemas.microsoft.com/office/drawing/2014/main" xmlns="" val="4147624116"/>
                    </a:ext>
                  </a:extLst>
                </a:gridCol>
                <a:gridCol w="1262503">
                  <a:extLst>
                    <a:ext uri="{9D8B030D-6E8A-4147-A177-3AD203B41FA5}">
                      <a16:colId xmlns:a16="http://schemas.microsoft.com/office/drawing/2014/main" xmlns="" val="3742034226"/>
                    </a:ext>
                  </a:extLst>
                </a:gridCol>
              </a:tblGrid>
              <a:tr h="10273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</a:rPr>
                        <a:t>ФГ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</a:rPr>
                        <a:t>Создано мероприятий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Количество обучающихся , выполнивших работы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Классы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Выполнение ,%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Учитель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Должность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01224075"/>
                  </a:ext>
                </a:extLst>
              </a:tr>
              <a:tr h="403627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Глобальные компетенции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Мирсаитова А.Р.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Учитель географии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17322711"/>
                  </a:ext>
                </a:extLst>
              </a:tr>
              <a:tr h="4036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8-9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Янбухтина Ю.Р.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Педагог-психолог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37635321"/>
                  </a:ext>
                </a:extLst>
              </a:tr>
              <a:tr h="6115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</a:rPr>
                        <a:t>100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Хазиева А.И.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Учитель технологии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52352962"/>
                  </a:ext>
                </a:extLst>
              </a:tr>
              <a:tr h="2892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96761811"/>
                  </a:ext>
                </a:extLst>
              </a:tr>
              <a:tr h="4036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</a:rPr>
                        <a:t>100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Ахметзянов Х.Р.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Учитель анл яз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20341866"/>
                  </a:ext>
                </a:extLst>
              </a:tr>
              <a:tr h="6115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7-9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 err="1">
                          <a:effectLst/>
                        </a:rPr>
                        <a:t>Мусалимова</a:t>
                      </a:r>
                      <a:r>
                        <a:rPr lang="ru-RU" sz="1600" dirty="0">
                          <a:effectLst/>
                        </a:rPr>
                        <a:t> Д.Г.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</a:rPr>
                        <a:t>Учитель математики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11070830"/>
                  </a:ext>
                </a:extLst>
              </a:tr>
              <a:tr h="28927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Итого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7-8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53051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3439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3ED46C-ABE7-4C96-B37B-B7475E3C4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Креативное мышление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61806DF9-C8D9-4806-BBA4-3BB737C830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7473027"/>
              </p:ext>
            </p:extLst>
          </p:nvPr>
        </p:nvGraphicFramePr>
        <p:xfrm>
          <a:off x="834886" y="2047461"/>
          <a:ext cx="10664688" cy="41590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7716">
                  <a:extLst>
                    <a:ext uri="{9D8B030D-6E8A-4147-A177-3AD203B41FA5}">
                      <a16:colId xmlns:a16="http://schemas.microsoft.com/office/drawing/2014/main" xmlns="" val="4111430787"/>
                    </a:ext>
                  </a:extLst>
                </a:gridCol>
                <a:gridCol w="1467434">
                  <a:extLst>
                    <a:ext uri="{9D8B030D-6E8A-4147-A177-3AD203B41FA5}">
                      <a16:colId xmlns:a16="http://schemas.microsoft.com/office/drawing/2014/main" xmlns="" val="3550646841"/>
                    </a:ext>
                  </a:extLst>
                </a:gridCol>
                <a:gridCol w="1467434">
                  <a:extLst>
                    <a:ext uri="{9D8B030D-6E8A-4147-A177-3AD203B41FA5}">
                      <a16:colId xmlns:a16="http://schemas.microsoft.com/office/drawing/2014/main" xmlns="" val="1313773589"/>
                    </a:ext>
                  </a:extLst>
                </a:gridCol>
                <a:gridCol w="1292144">
                  <a:extLst>
                    <a:ext uri="{9D8B030D-6E8A-4147-A177-3AD203B41FA5}">
                      <a16:colId xmlns:a16="http://schemas.microsoft.com/office/drawing/2014/main" xmlns="" val="1088700357"/>
                    </a:ext>
                  </a:extLst>
                </a:gridCol>
                <a:gridCol w="1793975">
                  <a:extLst>
                    <a:ext uri="{9D8B030D-6E8A-4147-A177-3AD203B41FA5}">
                      <a16:colId xmlns:a16="http://schemas.microsoft.com/office/drawing/2014/main" xmlns="" val="393902866"/>
                    </a:ext>
                  </a:extLst>
                </a:gridCol>
                <a:gridCol w="1793975">
                  <a:extLst>
                    <a:ext uri="{9D8B030D-6E8A-4147-A177-3AD203B41FA5}">
                      <a16:colId xmlns:a16="http://schemas.microsoft.com/office/drawing/2014/main" xmlns="" val="2462386564"/>
                    </a:ext>
                  </a:extLst>
                </a:gridCol>
                <a:gridCol w="1212010">
                  <a:extLst>
                    <a:ext uri="{9D8B030D-6E8A-4147-A177-3AD203B41FA5}">
                      <a16:colId xmlns:a16="http://schemas.microsoft.com/office/drawing/2014/main" xmlns="" val="699172219"/>
                    </a:ext>
                  </a:extLst>
                </a:gridCol>
              </a:tblGrid>
              <a:tr h="15248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</a:rPr>
                        <a:t>ФГ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</a:rPr>
                        <a:t>Создано мероприятий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Количество обучающихся , выполнивших работы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Классы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Выполнение ,%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Учитель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Должность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88469994"/>
                  </a:ext>
                </a:extLst>
              </a:tr>
              <a:tr h="646130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Креативное мышление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</a:rPr>
                        <a:t>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Хазиева А.И.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Учитель технологии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88854742"/>
                  </a:ext>
                </a:extLst>
              </a:tr>
              <a:tr h="426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</a:rPr>
                        <a:t>100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Янбухтина Г.А.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Педагог-психолог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103643320"/>
                  </a:ext>
                </a:extLst>
              </a:tr>
              <a:tr h="426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</a:rPr>
                        <a:t>Ахметзянов Х.Р.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Учитель англ яз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160050074"/>
                  </a:ext>
                </a:extLst>
              </a:tr>
              <a:tr h="426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5-6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 err="1">
                          <a:effectLst/>
                        </a:rPr>
                        <a:t>Мухаметрахимова</a:t>
                      </a:r>
                      <a:r>
                        <a:rPr lang="ru-RU" sz="1600" dirty="0">
                          <a:effectLst/>
                        </a:rPr>
                        <a:t> З.Ф.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</a:rPr>
                        <a:t>Учитель музыки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23655492"/>
                  </a:ext>
                </a:extLst>
              </a:tr>
              <a:tr h="3056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Итого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29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5-9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566301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7551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691709" y="-2371203"/>
            <a:ext cx="10549869" cy="3611683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1547" y="707917"/>
            <a:ext cx="10143118" cy="1065127"/>
          </a:xfrm>
        </p:spPr>
        <p:txBody>
          <a:bodyPr/>
          <a:lstStyle/>
          <a:p>
            <a:pPr algn="ctr"/>
            <a:r>
              <a:rPr lang="ru-RU" dirty="0"/>
              <a:t>ИТОГИ МОНИТОРИНГА 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7A5C32FF-F4CD-43DF-882F-52134DE8A6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139639"/>
              </p:ext>
            </p:extLst>
          </p:nvPr>
        </p:nvGraphicFramePr>
        <p:xfrm>
          <a:off x="464798" y="1605777"/>
          <a:ext cx="10549868" cy="29837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9295">
                  <a:extLst>
                    <a:ext uri="{9D8B030D-6E8A-4147-A177-3AD203B41FA5}">
                      <a16:colId xmlns:a16="http://schemas.microsoft.com/office/drawing/2014/main" xmlns="" val="601570122"/>
                    </a:ext>
                  </a:extLst>
                </a:gridCol>
                <a:gridCol w="2335636">
                  <a:extLst>
                    <a:ext uri="{9D8B030D-6E8A-4147-A177-3AD203B41FA5}">
                      <a16:colId xmlns:a16="http://schemas.microsoft.com/office/drawing/2014/main" xmlns="" val="2602471388"/>
                    </a:ext>
                  </a:extLst>
                </a:gridCol>
                <a:gridCol w="1591261">
                  <a:extLst>
                    <a:ext uri="{9D8B030D-6E8A-4147-A177-3AD203B41FA5}">
                      <a16:colId xmlns:a16="http://schemas.microsoft.com/office/drawing/2014/main" xmlns="" val="29014002"/>
                    </a:ext>
                  </a:extLst>
                </a:gridCol>
                <a:gridCol w="1851476">
                  <a:extLst>
                    <a:ext uri="{9D8B030D-6E8A-4147-A177-3AD203B41FA5}">
                      <a16:colId xmlns:a16="http://schemas.microsoft.com/office/drawing/2014/main" xmlns="" val="3132503689"/>
                    </a:ext>
                  </a:extLst>
                </a:gridCol>
                <a:gridCol w="3012200">
                  <a:extLst>
                    <a:ext uri="{9D8B030D-6E8A-4147-A177-3AD203B41FA5}">
                      <a16:colId xmlns:a16="http://schemas.microsoft.com/office/drawing/2014/main" xmlns="" val="1496939932"/>
                    </a:ext>
                  </a:extLst>
                </a:gridCol>
              </a:tblGrid>
              <a:tr h="22418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000" dirty="0">
                          <a:effectLst/>
                        </a:rPr>
                        <a:t>Создано мероприятий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000" dirty="0">
                          <a:effectLst/>
                        </a:rPr>
                        <a:t>Количество обучающихся , выполнивших работы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000" dirty="0">
                          <a:effectLst/>
                        </a:rPr>
                        <a:t>Классы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000" dirty="0">
                          <a:effectLst/>
                        </a:rPr>
                        <a:t>Проверены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000">
                          <a:effectLst/>
                        </a:rPr>
                        <a:t>Учителя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41689490"/>
                  </a:ext>
                </a:extLst>
              </a:tr>
              <a:tr h="7419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000">
                          <a:effectLst/>
                        </a:rPr>
                        <a:t>38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000" dirty="0">
                          <a:effectLst/>
                        </a:rPr>
                        <a:t>230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000">
                          <a:effectLst/>
                        </a:rPr>
                        <a:t>5-9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2000" dirty="0">
                          <a:effectLst/>
                        </a:rPr>
                        <a:t>8 (11 учителей)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11142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76430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6877</TotalTime>
  <Words>421</Words>
  <Application>Microsoft Office PowerPoint</Application>
  <PresentationFormat>Произвольный</PresentationFormat>
  <Paragraphs>263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  </vt:lpstr>
      <vt:lpstr>Презентация PowerPoint</vt:lpstr>
      <vt:lpstr>Читательская грамотность</vt:lpstr>
      <vt:lpstr>Математическая грамотность </vt:lpstr>
      <vt:lpstr>Естественнонаучная грамотность </vt:lpstr>
      <vt:lpstr>Финансовая грамотность</vt:lpstr>
      <vt:lpstr>Глобальные компетенции</vt:lpstr>
      <vt:lpstr>Креативное мышление</vt:lpstr>
      <vt:lpstr> </vt:lpstr>
      <vt:lpstr>Презентация PowerPoint</vt:lpstr>
      <vt:lpstr>По данным результатам выполнения заданий по ФГ :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пр</cp:lastModifiedBy>
  <cp:revision>509</cp:revision>
  <cp:lastPrinted>2021-10-21T18:56:46Z</cp:lastPrinted>
  <dcterms:created xsi:type="dcterms:W3CDTF">2014-12-14T12:59:50Z</dcterms:created>
  <dcterms:modified xsi:type="dcterms:W3CDTF">2022-02-14T14:02:09Z</dcterms:modified>
</cp:coreProperties>
</file>